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6"/>
  </p:notesMasterIdLst>
  <p:sldIdLst>
    <p:sldId id="304" r:id="rId2"/>
    <p:sldId id="256" r:id="rId3"/>
    <p:sldId id="267" r:id="rId4"/>
    <p:sldId id="257" r:id="rId5"/>
    <p:sldId id="261" r:id="rId6"/>
    <p:sldId id="262" r:id="rId7"/>
    <p:sldId id="263" r:id="rId8"/>
    <p:sldId id="264" r:id="rId9"/>
    <p:sldId id="266" r:id="rId10"/>
    <p:sldId id="265" r:id="rId11"/>
    <p:sldId id="268" r:id="rId12"/>
    <p:sldId id="259" r:id="rId13"/>
    <p:sldId id="291" r:id="rId14"/>
    <p:sldId id="269" r:id="rId15"/>
  </p:sldIdLst>
  <p:sldSz cx="9144000" cy="6858000" type="screen4x3"/>
  <p:notesSz cx="6858000" cy="9144000"/>
  <p:custDataLst>
    <p:tags r:id="rId17"/>
  </p:custDataLst>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04" autoAdjust="0"/>
    <p:restoredTop sz="86369" autoAdjust="0"/>
  </p:normalViewPr>
  <p:slideViewPr>
    <p:cSldViewPr>
      <p:cViewPr>
        <p:scale>
          <a:sx n="75" d="100"/>
          <a:sy n="75" d="100"/>
        </p:scale>
        <p:origin x="-1638" y="-690"/>
      </p:cViewPr>
      <p:guideLst>
        <p:guide orient="horz" pos="2160"/>
        <p:guide pos="2880"/>
      </p:guideLst>
    </p:cSldViewPr>
  </p:slideViewPr>
  <p:outlineViewPr>
    <p:cViewPr>
      <p:scale>
        <a:sx n="33" d="100"/>
        <a:sy n="33" d="100"/>
      </p:scale>
      <p:origin x="0" y="32142"/>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FR"/>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fr-FR"/>
          </a:p>
        </p:txBody>
      </p:sp>
      <p:sp>
        <p:nvSpPr>
          <p:cNvPr id="471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FR"/>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CC933DF0-6DAE-4734-AF86-BA40AFEAB3DF}"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9C3B534D-A076-472F-AFC6-811D10A17E82}" type="slidenum">
              <a:rPr lang="fr-FR" smtClean="0"/>
              <a:pPr/>
              <a:t>2</a:t>
            </a:fld>
            <a:endParaRPr lang="fr-FR" smtClean="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EA34458-B526-4A7B-ACFE-AD8F9C764876}" type="slidenum">
              <a:rPr lang="fr-FR" smtClean="0"/>
              <a:pPr/>
              <a:t>11</a:t>
            </a:fld>
            <a:endParaRPr lang="fr-FR" smtClean="0"/>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3FE3CAFA-6040-4F65-8BA3-00B67F2E26A8}" type="slidenum">
              <a:rPr lang="fr-FR" smtClean="0"/>
              <a:pPr/>
              <a:t>12</a:t>
            </a:fld>
            <a:endParaRPr lang="fr-FR" smtClean="0"/>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6A53FCB-B2B3-4997-ACA0-B6FADD992058}" type="slidenum">
              <a:rPr lang="fr-FR" smtClean="0"/>
              <a:pPr/>
              <a:t>13</a:t>
            </a:fld>
            <a:endParaRPr lang="fr-FR" smtClean="0"/>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20990DE2-309F-4A8B-B8B2-5EBFE6E0F82E}" type="slidenum">
              <a:rPr lang="fr-FR" smtClean="0"/>
              <a:pPr/>
              <a:t>14</a:t>
            </a:fld>
            <a:endParaRPr lang="fr-FR"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F225BD74-D888-4657-A97D-E0D82714CC24}" type="slidenum">
              <a:rPr lang="fr-FR" smtClean="0"/>
              <a:pPr/>
              <a:t>3</a:t>
            </a:fld>
            <a:endParaRPr lang="fr-FR"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7C295AE-29AC-407C-A08F-E01AA0038E6B}" type="slidenum">
              <a:rPr lang="fr-FR" smtClean="0"/>
              <a:pPr/>
              <a:t>4</a:t>
            </a:fld>
            <a:endParaRPr lang="fr-FR"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16A98C0-B4E7-4F17-91C6-BF7D5CB0B288}" type="slidenum">
              <a:rPr lang="fr-FR" smtClean="0"/>
              <a:pPr/>
              <a:t>5</a:t>
            </a:fld>
            <a:endParaRPr lang="fr-FR" smtClean="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1D0E5FD-F523-4B4E-B271-DAF7DE49F46D}" type="slidenum">
              <a:rPr lang="fr-FR" smtClean="0"/>
              <a:pPr/>
              <a:t>6</a:t>
            </a:fld>
            <a:endParaRPr lang="fr-FR" smtClean="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DDD577B-5B32-43DB-B91E-AE55267E67E0}" type="slidenum">
              <a:rPr lang="fr-FR" smtClean="0"/>
              <a:pPr/>
              <a:t>7</a:t>
            </a:fld>
            <a:endParaRPr lang="fr-FR" smtClean="0"/>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5193C6B-874F-4F86-8C39-2A1DBA678254}" type="slidenum">
              <a:rPr lang="fr-FR" smtClean="0"/>
              <a:pPr/>
              <a:t>8</a:t>
            </a:fld>
            <a:endParaRPr lang="fr-FR" smtClean="0"/>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98CB2519-A780-47A3-86CF-C3BF42870DD8}" type="slidenum">
              <a:rPr lang="fr-FR" smtClean="0"/>
              <a:pPr/>
              <a:t>9</a:t>
            </a:fld>
            <a:endParaRPr lang="fr-FR" smtClean="0"/>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EF2F4A71-DD55-4D1B-BF7F-B292C0895835}" type="slidenum">
              <a:rPr lang="fr-FR" smtClean="0"/>
              <a:pPr/>
              <a:t>10</a:t>
            </a:fld>
            <a:endParaRPr lang="fr-FR" smtClean="0"/>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fr-FR"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fr-FR"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fr-FR"/>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fr-FR"/>
            </a:p>
          </p:txBody>
        </p:sp>
      </p:grpSp>
      <p:sp>
        <p:nvSpPr>
          <p:cNvPr id="9421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fr-FR"/>
              <a:t>Cliquez pour modifier le style des sous-titres du masque</a:t>
            </a:r>
          </a:p>
        </p:txBody>
      </p:sp>
      <p:sp>
        <p:nvSpPr>
          <p:cNvPr id="9422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fr-FR"/>
              <a:t>Cliquez pour modifier le style du titre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fr-FR"/>
          </a:p>
        </p:txBody>
      </p:sp>
      <p:sp>
        <p:nvSpPr>
          <p:cNvPr id="11" name="Rectangle 10"/>
          <p:cNvSpPr>
            <a:spLocks noGrp="1" noChangeArrowheads="1"/>
          </p:cNvSpPr>
          <p:nvPr>
            <p:ph type="ftr" sz="quarter" idx="11"/>
          </p:nvPr>
        </p:nvSpPr>
        <p:spPr/>
        <p:txBody>
          <a:bodyPr/>
          <a:lstStyle>
            <a:lvl1pPr algn="r">
              <a:defRPr/>
            </a:lvl1pPr>
          </a:lstStyle>
          <a:p>
            <a:pPr>
              <a:defRPr/>
            </a:pPr>
            <a:endParaRPr lang="fr-F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3F964EED-9979-42A7-A846-70F4D1237171}"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65410AAC-4E79-4CF1-829E-CC6AAEC21730}"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05600" y="762000"/>
            <a:ext cx="1981200" cy="53244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762000" y="762000"/>
            <a:ext cx="5791200" cy="53244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41E816AB-F73A-42DC-B05C-DE7B31F5185F}"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10C62F44-C9CA-4D29-A9B0-0AA640A715FB}"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endParaRPr lang="fr-FR"/>
          </a:p>
        </p:txBody>
      </p:sp>
      <p:sp>
        <p:nvSpPr>
          <p:cNvPr id="5" name="Rectangle 12"/>
          <p:cNvSpPr>
            <a:spLocks noGrp="1" noChangeArrowheads="1"/>
          </p:cNvSpPr>
          <p:nvPr>
            <p:ph type="ftr" sz="quarter" idx="11"/>
          </p:nvPr>
        </p:nvSpPr>
        <p:spPr>
          <a:ln/>
        </p:spPr>
        <p:txBody>
          <a:bodyPr/>
          <a:lstStyle>
            <a:lvl1pPr>
              <a:defRPr/>
            </a:lvl1pPr>
          </a:lstStyle>
          <a:p>
            <a:pPr>
              <a:defRPr/>
            </a:pPr>
            <a:endParaRPr lang="fr-FR"/>
          </a:p>
        </p:txBody>
      </p:sp>
      <p:sp>
        <p:nvSpPr>
          <p:cNvPr id="6" name="Rectangle 13"/>
          <p:cNvSpPr>
            <a:spLocks noGrp="1" noChangeArrowheads="1"/>
          </p:cNvSpPr>
          <p:nvPr>
            <p:ph type="sldNum" sz="quarter" idx="12"/>
          </p:nvPr>
        </p:nvSpPr>
        <p:spPr>
          <a:ln/>
        </p:spPr>
        <p:txBody>
          <a:bodyPr/>
          <a:lstStyle>
            <a:lvl1pPr>
              <a:defRPr/>
            </a:lvl1pPr>
          </a:lstStyle>
          <a:p>
            <a:pPr>
              <a:defRPr/>
            </a:pPr>
            <a:fld id="{9FAE4D70-F052-4FCB-B353-9E319114AAF7}"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D456E689-8827-44A7-9DDC-B3358D235516}"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1"/>
          <p:cNvSpPr>
            <a:spLocks noGrp="1" noChangeArrowheads="1"/>
          </p:cNvSpPr>
          <p:nvPr>
            <p:ph type="dt" sz="half" idx="10"/>
          </p:nvPr>
        </p:nvSpPr>
        <p:spPr>
          <a:ln/>
        </p:spPr>
        <p:txBody>
          <a:bodyPr/>
          <a:lstStyle>
            <a:lvl1pPr>
              <a:defRPr/>
            </a:lvl1pPr>
          </a:lstStyle>
          <a:p>
            <a:pPr>
              <a:defRPr/>
            </a:pPr>
            <a:endParaRPr lang="fr-FR"/>
          </a:p>
        </p:txBody>
      </p:sp>
      <p:sp>
        <p:nvSpPr>
          <p:cNvPr id="8" name="Rectangle 12"/>
          <p:cNvSpPr>
            <a:spLocks noGrp="1" noChangeArrowheads="1"/>
          </p:cNvSpPr>
          <p:nvPr>
            <p:ph type="ftr" sz="quarter" idx="11"/>
          </p:nvPr>
        </p:nvSpPr>
        <p:spPr>
          <a:ln/>
        </p:spPr>
        <p:txBody>
          <a:bodyPr/>
          <a:lstStyle>
            <a:lvl1pPr>
              <a:defRPr/>
            </a:lvl1pPr>
          </a:lstStyle>
          <a:p>
            <a:pPr>
              <a:defRPr/>
            </a:pPr>
            <a:endParaRPr lang="fr-FR"/>
          </a:p>
        </p:txBody>
      </p:sp>
      <p:sp>
        <p:nvSpPr>
          <p:cNvPr id="9" name="Rectangle 13"/>
          <p:cNvSpPr>
            <a:spLocks noGrp="1" noChangeArrowheads="1"/>
          </p:cNvSpPr>
          <p:nvPr>
            <p:ph type="sldNum" sz="quarter" idx="12"/>
          </p:nvPr>
        </p:nvSpPr>
        <p:spPr>
          <a:ln/>
        </p:spPr>
        <p:txBody>
          <a:bodyPr/>
          <a:lstStyle>
            <a:lvl1pPr>
              <a:defRPr/>
            </a:lvl1pPr>
          </a:lstStyle>
          <a:p>
            <a:pPr>
              <a:defRPr/>
            </a:pPr>
            <a:fld id="{C46D0F24-46EE-4519-BA68-D6BB90A7A89B}"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11"/>
          <p:cNvSpPr>
            <a:spLocks noGrp="1" noChangeArrowheads="1"/>
          </p:cNvSpPr>
          <p:nvPr>
            <p:ph type="dt" sz="half" idx="10"/>
          </p:nvPr>
        </p:nvSpPr>
        <p:spPr>
          <a:ln/>
        </p:spPr>
        <p:txBody>
          <a:bodyPr/>
          <a:lstStyle>
            <a:lvl1pPr>
              <a:defRPr/>
            </a:lvl1pPr>
          </a:lstStyle>
          <a:p>
            <a:pPr>
              <a:defRPr/>
            </a:pPr>
            <a:endParaRPr lang="fr-FR"/>
          </a:p>
        </p:txBody>
      </p:sp>
      <p:sp>
        <p:nvSpPr>
          <p:cNvPr id="4" name="Rectangle 12"/>
          <p:cNvSpPr>
            <a:spLocks noGrp="1" noChangeArrowheads="1"/>
          </p:cNvSpPr>
          <p:nvPr>
            <p:ph type="ftr" sz="quarter" idx="11"/>
          </p:nvPr>
        </p:nvSpPr>
        <p:spPr>
          <a:ln/>
        </p:spPr>
        <p:txBody>
          <a:bodyPr/>
          <a:lstStyle>
            <a:lvl1pPr>
              <a:defRPr/>
            </a:lvl1pPr>
          </a:lstStyle>
          <a:p>
            <a:pPr>
              <a:defRPr/>
            </a:pPr>
            <a:endParaRPr lang="fr-FR"/>
          </a:p>
        </p:txBody>
      </p:sp>
      <p:sp>
        <p:nvSpPr>
          <p:cNvPr id="5" name="Rectangle 13"/>
          <p:cNvSpPr>
            <a:spLocks noGrp="1" noChangeArrowheads="1"/>
          </p:cNvSpPr>
          <p:nvPr>
            <p:ph type="sldNum" sz="quarter" idx="12"/>
          </p:nvPr>
        </p:nvSpPr>
        <p:spPr>
          <a:ln/>
        </p:spPr>
        <p:txBody>
          <a:bodyPr/>
          <a:lstStyle>
            <a:lvl1pPr>
              <a:defRPr/>
            </a:lvl1pPr>
          </a:lstStyle>
          <a:p>
            <a:pPr>
              <a:defRPr/>
            </a:pPr>
            <a:fld id="{486A9AEE-2402-412D-AE9D-B5357E7547C2}"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fr-FR"/>
          </a:p>
        </p:txBody>
      </p:sp>
      <p:sp>
        <p:nvSpPr>
          <p:cNvPr id="3" name="Rectangle 12"/>
          <p:cNvSpPr>
            <a:spLocks noGrp="1" noChangeArrowheads="1"/>
          </p:cNvSpPr>
          <p:nvPr>
            <p:ph type="ftr" sz="quarter" idx="11"/>
          </p:nvPr>
        </p:nvSpPr>
        <p:spPr>
          <a:ln/>
        </p:spPr>
        <p:txBody>
          <a:bodyPr/>
          <a:lstStyle>
            <a:lvl1pPr>
              <a:defRPr/>
            </a:lvl1pPr>
          </a:lstStyle>
          <a:p>
            <a:pPr>
              <a:defRPr/>
            </a:pPr>
            <a:endParaRPr lang="fr-FR"/>
          </a:p>
        </p:txBody>
      </p:sp>
      <p:sp>
        <p:nvSpPr>
          <p:cNvPr id="4" name="Rectangle 13"/>
          <p:cNvSpPr>
            <a:spLocks noGrp="1" noChangeArrowheads="1"/>
          </p:cNvSpPr>
          <p:nvPr>
            <p:ph type="sldNum" sz="quarter" idx="12"/>
          </p:nvPr>
        </p:nvSpPr>
        <p:spPr>
          <a:ln/>
        </p:spPr>
        <p:txBody>
          <a:bodyPr/>
          <a:lstStyle>
            <a:lvl1pPr>
              <a:defRPr/>
            </a:lvl1pPr>
          </a:lstStyle>
          <a:p>
            <a:pPr>
              <a:defRPr/>
            </a:pPr>
            <a:fld id="{C4FF4DF7-8520-4FEC-82A5-D6DC9C5A47A3}"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3FD8E382-9132-4C5B-AF79-DEC94DBCB0B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endParaRPr lang="fr-FR"/>
          </a:p>
        </p:txBody>
      </p:sp>
      <p:sp>
        <p:nvSpPr>
          <p:cNvPr id="6" name="Rectangle 12"/>
          <p:cNvSpPr>
            <a:spLocks noGrp="1" noChangeArrowheads="1"/>
          </p:cNvSpPr>
          <p:nvPr>
            <p:ph type="ftr" sz="quarter" idx="11"/>
          </p:nvPr>
        </p:nvSpPr>
        <p:spPr>
          <a:ln/>
        </p:spPr>
        <p:txBody>
          <a:bodyPr/>
          <a:lstStyle>
            <a:lvl1pPr>
              <a:defRPr/>
            </a:lvl1pPr>
          </a:lstStyle>
          <a:p>
            <a:pPr>
              <a:defRPr/>
            </a:pPr>
            <a:endParaRPr lang="fr-FR"/>
          </a:p>
        </p:txBody>
      </p:sp>
      <p:sp>
        <p:nvSpPr>
          <p:cNvPr id="7" name="Rectangle 13"/>
          <p:cNvSpPr>
            <a:spLocks noGrp="1" noChangeArrowheads="1"/>
          </p:cNvSpPr>
          <p:nvPr>
            <p:ph type="sldNum" sz="quarter" idx="12"/>
          </p:nvPr>
        </p:nvSpPr>
        <p:spPr>
          <a:ln/>
        </p:spPr>
        <p:txBody>
          <a:bodyPr/>
          <a:lstStyle>
            <a:lvl1pPr>
              <a:defRPr/>
            </a:lvl1pPr>
          </a:lstStyle>
          <a:p>
            <a:pPr>
              <a:defRPr/>
            </a:pPr>
            <a:fld id="{807359FB-67F1-4938-9514-CB895D8D4F2C}"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9318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fr-FR"/>
              </a:p>
            </p:txBody>
          </p:sp>
          <p:sp>
            <p:nvSpPr>
              <p:cNvPr id="9318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fr-FR"/>
              </a:p>
            </p:txBody>
          </p:sp>
        </p:grpSp>
        <p:grpSp>
          <p:nvGrpSpPr>
            <p:cNvPr id="1033" name="Group 6"/>
            <p:cNvGrpSpPr>
              <a:grpSpLocks/>
            </p:cNvGrpSpPr>
            <p:nvPr/>
          </p:nvGrpSpPr>
          <p:grpSpPr bwMode="auto">
            <a:xfrm>
              <a:off x="144" y="1248"/>
              <a:ext cx="4656" cy="201"/>
              <a:chOff x="144" y="1248"/>
              <a:chExt cx="4656" cy="201"/>
            </a:xfrm>
          </p:grpSpPr>
          <p:sp>
            <p:nvSpPr>
              <p:cNvPr id="9319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fr-FR"/>
              </a:p>
            </p:txBody>
          </p:sp>
          <p:sp>
            <p:nvSpPr>
              <p:cNvPr id="9319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fr-F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fr-FR" smtClean="0"/>
              <a:t>Cliquez pour modifier le style du titre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9319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Arial" charset="0"/>
                <a:cs typeface="Arial" charset="0"/>
              </a:defRPr>
            </a:lvl1pPr>
          </a:lstStyle>
          <a:p>
            <a:pPr>
              <a:defRPr/>
            </a:pPr>
            <a:endParaRPr lang="fr-FR"/>
          </a:p>
        </p:txBody>
      </p:sp>
      <p:sp>
        <p:nvSpPr>
          <p:cNvPr id="9319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Arial" charset="0"/>
                <a:cs typeface="Arial" charset="0"/>
              </a:defRPr>
            </a:lvl1pPr>
          </a:lstStyle>
          <a:p>
            <a:pPr>
              <a:defRPr/>
            </a:pPr>
            <a:endParaRPr lang="fr-FR"/>
          </a:p>
        </p:txBody>
      </p:sp>
      <p:sp>
        <p:nvSpPr>
          <p:cNvPr id="9319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latin typeface="Arial" charset="0"/>
                <a:cs typeface="Arial" charset="0"/>
              </a:defRPr>
            </a:lvl1pPr>
          </a:lstStyle>
          <a:p>
            <a:pPr>
              <a:defRPr/>
            </a:pPr>
            <a:fld id="{DF9E6C12-B145-44A3-B0E9-23D3820895D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1" descr="FSP_Seminaire_Saint-louis.jpg"/>
          <p:cNvPicPr>
            <a:picLocks noGrp="1" noChangeAspect="1"/>
          </p:cNvPicPr>
          <p:nvPr isPhoto="1"/>
        </p:nvPicPr>
        <p:blipFill>
          <a:blip r:embed="rId2" cstate="print"/>
          <a:srcRect/>
          <a:stretch>
            <a:fillRect/>
          </a:stretch>
        </p:blipFill>
        <p:spPr bwMode="auto">
          <a:xfrm>
            <a:off x="0" y="196850"/>
            <a:ext cx="9144000" cy="64643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fr-FR" smtClean="0"/>
              <a:t>Le recours aux tradipraticiens</a:t>
            </a:r>
          </a:p>
        </p:txBody>
      </p:sp>
      <p:sp>
        <p:nvSpPr>
          <p:cNvPr id="28675" name="Rectangle 3"/>
          <p:cNvSpPr>
            <a:spLocks noGrp="1" noChangeArrowheads="1"/>
          </p:cNvSpPr>
          <p:nvPr>
            <p:ph type="body" idx="1"/>
          </p:nvPr>
        </p:nvSpPr>
        <p:spPr/>
        <p:txBody>
          <a:bodyPr/>
          <a:lstStyle/>
          <a:p>
            <a:pPr marL="609600" indent="-609600" eaLnBrk="1" hangingPunct="1">
              <a:buFont typeface="Wingdings" pitchFamily="2" charset="2"/>
              <a:buNone/>
              <a:defRPr/>
            </a:pPr>
            <a:r>
              <a:rPr lang="fr-FR" smtClean="0"/>
              <a:t>	</a:t>
            </a:r>
            <a:r>
              <a:rPr lang="fr-FR" sz="3600" smtClean="0"/>
              <a:t>Il s’agit des recours fait auprès des personnes auxquels les </a:t>
            </a:r>
            <a:r>
              <a:rPr lang="fr-FR" sz="3600" u="sng" smtClean="0">
                <a:solidFill>
                  <a:srgbClr val="FF0000"/>
                </a:solidFill>
                <a:effectLst>
                  <a:outerShdw blurRad="38100" dist="38100" dir="2700000" algn="tl">
                    <a:srgbClr val="C0C0C0"/>
                  </a:outerShdw>
                </a:effectLst>
              </a:rPr>
              <a:t>communautés d’appartenance reconnaissent le rôle et le statut des thérapeutes</a:t>
            </a:r>
            <a:r>
              <a:rPr lang="fr-FR" sz="3600" smtClean="0"/>
              <a:t>.</a:t>
            </a:r>
            <a:r>
              <a:rPr lang="fr-FR" smtClean="0"/>
              <a:t> </a:t>
            </a:r>
          </a:p>
          <a:p>
            <a:pPr marL="609600" indent="-609600" eaLnBrk="1" hangingPunct="1">
              <a:buFont typeface="Wingdings" pitchFamily="2" charset="2"/>
              <a:buNone/>
              <a:defRPr/>
            </a:pPr>
            <a:endParaRPr lang="fr-F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fr-FR" sz="3200" smtClean="0"/>
              <a:t>Les contours de la médecine et pharmacopée traditionnelle</a:t>
            </a:r>
            <a:endParaRPr lang="en-US" sz="3200" smtClean="0"/>
          </a:p>
        </p:txBody>
      </p:sp>
      <p:sp>
        <p:nvSpPr>
          <p:cNvPr id="34819" name="Rectangle 3"/>
          <p:cNvSpPr>
            <a:spLocks noGrp="1" noChangeArrowheads="1"/>
          </p:cNvSpPr>
          <p:nvPr>
            <p:ph type="body" idx="1"/>
          </p:nvPr>
        </p:nvSpPr>
        <p:spPr/>
        <p:txBody>
          <a:bodyPr/>
          <a:lstStyle/>
          <a:p>
            <a:pPr algn="just" eaLnBrk="1" hangingPunct="1">
              <a:lnSpc>
                <a:spcPct val="90000"/>
              </a:lnSpc>
              <a:buFont typeface="Wingdings" pitchFamily="2" charset="2"/>
              <a:buNone/>
              <a:defRPr/>
            </a:pPr>
            <a:r>
              <a:rPr lang="fr-FR" sz="2400" smtClean="0"/>
              <a:t>Dans l’expression « </a:t>
            </a:r>
            <a:r>
              <a:rPr lang="fr-FR" sz="2400" i="1" smtClean="0"/>
              <a:t>médecine traditionnelle</a:t>
            </a:r>
            <a:r>
              <a:rPr lang="fr-FR" sz="2400" smtClean="0"/>
              <a:t> » sont impliquées de réalités diverses. </a:t>
            </a:r>
          </a:p>
          <a:p>
            <a:pPr algn="just" eaLnBrk="1" hangingPunct="1">
              <a:lnSpc>
                <a:spcPct val="90000"/>
              </a:lnSpc>
              <a:defRPr/>
            </a:pPr>
            <a:r>
              <a:rPr lang="fr-FR" sz="2400" smtClean="0"/>
              <a:t>Ainsi, le terme « traditionnel »:  </a:t>
            </a:r>
          </a:p>
          <a:p>
            <a:pPr lvl="1" algn="just" eaLnBrk="1" hangingPunct="1">
              <a:lnSpc>
                <a:spcPct val="90000"/>
              </a:lnSpc>
              <a:defRPr/>
            </a:pPr>
            <a:r>
              <a:rPr lang="fr-FR" sz="2000" smtClean="0"/>
              <a:t>n’a ni des </a:t>
            </a:r>
            <a:r>
              <a:rPr lang="fr-FR" sz="2000" u="sng" smtClean="0">
                <a:solidFill>
                  <a:srgbClr val="FF0000"/>
                </a:solidFill>
                <a:effectLst>
                  <a:outerShdw blurRad="38100" dist="38100" dir="2700000" algn="tl">
                    <a:srgbClr val="C0C0C0"/>
                  </a:outerShdw>
                </a:effectLst>
              </a:rPr>
              <a:t>contours clairement cernés</a:t>
            </a:r>
            <a:r>
              <a:rPr lang="fr-FR" sz="2000" smtClean="0"/>
              <a:t>, </a:t>
            </a:r>
          </a:p>
          <a:p>
            <a:pPr lvl="1" algn="just" eaLnBrk="1" hangingPunct="1">
              <a:lnSpc>
                <a:spcPct val="90000"/>
              </a:lnSpc>
              <a:defRPr/>
            </a:pPr>
            <a:r>
              <a:rPr lang="fr-FR" sz="2000" smtClean="0"/>
              <a:t>N’est pas un ensemble </a:t>
            </a:r>
            <a:r>
              <a:rPr lang="fr-FR" sz="2000" u="sng" smtClean="0">
                <a:solidFill>
                  <a:srgbClr val="FF0000"/>
                </a:solidFill>
                <a:effectLst>
                  <a:outerShdw blurRad="38100" dist="38100" dir="2700000" algn="tl">
                    <a:srgbClr val="C0C0C0"/>
                  </a:outerShdw>
                </a:effectLst>
              </a:rPr>
              <a:t>figé à jamais</a:t>
            </a:r>
            <a:r>
              <a:rPr lang="fr-FR" sz="2000" smtClean="0"/>
              <a:t>, </a:t>
            </a:r>
          </a:p>
          <a:p>
            <a:pPr lvl="1" algn="just" eaLnBrk="1" hangingPunct="1">
              <a:lnSpc>
                <a:spcPct val="90000"/>
              </a:lnSpc>
              <a:defRPr/>
            </a:pPr>
            <a:r>
              <a:rPr lang="fr-FR" sz="2000" smtClean="0"/>
              <a:t> ces médecines sont ouvertes: elles </a:t>
            </a:r>
            <a:r>
              <a:rPr lang="fr-FR" sz="2000" u="sng" smtClean="0">
                <a:solidFill>
                  <a:srgbClr val="FF0000"/>
                </a:solidFill>
                <a:effectLst>
                  <a:outerShdw blurRad="38100" dist="38100" dir="2700000" algn="tl">
                    <a:srgbClr val="C0C0C0"/>
                  </a:outerShdw>
                </a:effectLst>
              </a:rPr>
              <a:t>acceptent et intègrent des innovations venues d’ailleurs</a:t>
            </a:r>
            <a:r>
              <a:rPr lang="fr-FR" sz="2000" smtClean="0"/>
              <a:t>. </a:t>
            </a:r>
          </a:p>
          <a:p>
            <a:pPr lvl="1" algn="just" eaLnBrk="1" hangingPunct="1">
              <a:lnSpc>
                <a:spcPct val="90000"/>
              </a:lnSpc>
              <a:defRPr/>
            </a:pPr>
            <a:r>
              <a:rPr lang="fr-FR" sz="2000" smtClean="0"/>
              <a:t>Ce qui fait que l’opposition, entre la « </a:t>
            </a:r>
            <a:r>
              <a:rPr lang="fr-FR" sz="2000" b="1" smtClean="0"/>
              <a:t>médecine traditionnelle</a:t>
            </a:r>
            <a:r>
              <a:rPr lang="fr-FR" sz="2000" smtClean="0"/>
              <a:t> » et la « </a:t>
            </a:r>
            <a:r>
              <a:rPr lang="fr-FR" sz="2000" b="1" smtClean="0"/>
              <a:t>médecine moderne </a:t>
            </a:r>
            <a:r>
              <a:rPr lang="fr-FR" sz="2000" smtClean="0"/>
              <a:t>» ou « </a:t>
            </a:r>
            <a:r>
              <a:rPr lang="fr-FR" sz="2000" b="1" smtClean="0"/>
              <a:t>médecine scientifique</a:t>
            </a:r>
            <a:r>
              <a:rPr lang="fr-FR" sz="2000" smtClean="0"/>
              <a:t> » n’est jamais nette dans la réalité quotidienne des soins</a:t>
            </a:r>
            <a:endParaRPr lang="en-US"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eaLnBrk="1" hangingPunct="1"/>
            <a:r>
              <a:rPr lang="fr-FR" sz="3200" smtClean="0"/>
              <a:t>La biomédecine</a:t>
            </a:r>
          </a:p>
        </p:txBody>
      </p:sp>
      <p:sp>
        <p:nvSpPr>
          <p:cNvPr id="14339" name="Rectangle 3"/>
          <p:cNvSpPr>
            <a:spLocks noGrp="1" noChangeArrowheads="1"/>
          </p:cNvSpPr>
          <p:nvPr>
            <p:ph type="body" idx="1"/>
          </p:nvPr>
        </p:nvSpPr>
        <p:spPr/>
        <p:txBody>
          <a:bodyPr/>
          <a:lstStyle/>
          <a:p>
            <a:pPr lvl="1" eaLnBrk="1" hangingPunct="1">
              <a:buFontTx/>
              <a:buNone/>
            </a:pPr>
            <a:r>
              <a:rPr lang="fr-FR" smtClean="0"/>
              <a:t>C’est la médecine dont vous et nous sommes représentants. Elle est formée d’un ensemble de formations sanitaires et des unités de soins modernes qui offrent des services de santé: case de santé communautaires; poste de santé (centre de santé intégrée); hôpital de districts; hôpitaux régionaux; hôpitaux nationaux; maternités etc.). Ces institutions de soins peuvent avoir plusieurs statuts: religieux, publics et privés.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fr-FR" sz="3200" smtClean="0"/>
              <a:t>La biomédecine est aussi aujourd’hui ouverte</a:t>
            </a:r>
          </a:p>
        </p:txBody>
      </p:sp>
      <p:sp>
        <p:nvSpPr>
          <p:cNvPr id="97283" name="Rectangle 3"/>
          <p:cNvSpPr>
            <a:spLocks noGrp="1" noChangeArrowheads="1"/>
          </p:cNvSpPr>
          <p:nvPr>
            <p:ph type="body" idx="1"/>
          </p:nvPr>
        </p:nvSpPr>
        <p:spPr/>
        <p:txBody>
          <a:bodyPr/>
          <a:lstStyle/>
          <a:p>
            <a:pPr eaLnBrk="1" hangingPunct="1">
              <a:defRPr/>
            </a:pPr>
            <a:r>
              <a:rPr lang="fr-FR" sz="3600" smtClean="0"/>
              <a:t>Elle intègre des éléments nouveaux venus des civilisations orientales: le yoga, l’acupuncture, les massages divers, l’homéopathie etc.. communément appelés «</a:t>
            </a:r>
            <a:r>
              <a:rPr lang="fr-FR" sz="3600" u="sng" smtClean="0">
                <a:solidFill>
                  <a:srgbClr val="FF0000"/>
                </a:solidFill>
                <a:effectLst>
                  <a:outerShdw blurRad="38100" dist="38100" dir="2700000" algn="tl">
                    <a:srgbClr val="C0C0C0"/>
                  </a:outerShdw>
                </a:effectLst>
              </a:rPr>
              <a:t> médecines douces</a:t>
            </a:r>
            <a:r>
              <a:rPr lang="fr-FR" sz="36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r>
              <a:rPr lang="fr-FR" sz="3200" smtClean="0"/>
              <a:t>Les acteurs de l’automédication vs thérapie familiale</a:t>
            </a:r>
          </a:p>
        </p:txBody>
      </p:sp>
      <p:sp>
        <p:nvSpPr>
          <p:cNvPr id="16387" name="Rectangle 3"/>
          <p:cNvSpPr>
            <a:spLocks noGrp="1" noChangeArrowheads="1"/>
          </p:cNvSpPr>
          <p:nvPr>
            <p:ph type="body" idx="1"/>
          </p:nvPr>
        </p:nvSpPr>
        <p:spPr/>
        <p:txBody>
          <a:bodyPr/>
          <a:lstStyle/>
          <a:p>
            <a:pPr eaLnBrk="1" hangingPunct="1">
              <a:lnSpc>
                <a:spcPct val="80000"/>
              </a:lnSpc>
            </a:pPr>
            <a:r>
              <a:rPr lang="fr-FR" sz="2400" smtClean="0"/>
              <a:t>Les mères les grands parents soignent surtout les enfants et les jeunes ; les adultes et les personnes âgés se soignent elles mêmes, ou elles sont soignées par d’autres habitants de la concession. </a:t>
            </a:r>
          </a:p>
          <a:p>
            <a:pPr eaLnBrk="1" hangingPunct="1">
              <a:lnSpc>
                <a:spcPct val="80000"/>
              </a:lnSpc>
            </a:pPr>
            <a:r>
              <a:rPr lang="fr-FR" sz="2400" smtClean="0"/>
              <a:t>Généralement la responsabilité de l’automédication semble revenir au malade, s’il s’agit d’un adulte de plus de vingt ans, ou d’une femme de plus de 50 ans ; pour ce qui concerne les femmes entre 15 et 49 ans, c’est un homme adulte de la concession (père, oncle ou mari) qui d’habitude donne le traitement.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p:txBody>
          <a:bodyPr/>
          <a:lstStyle/>
          <a:p>
            <a:pPr eaLnBrk="1" hangingPunct="1"/>
            <a:r>
              <a:rPr lang="fr-FR" b="0" smtClean="0"/>
              <a:t>Le Pluralisme médical en Afrique de l’Ouest</a:t>
            </a:r>
          </a:p>
        </p:txBody>
      </p:sp>
      <p:sp>
        <p:nvSpPr>
          <p:cNvPr id="4099" name="Rectangle 3"/>
          <p:cNvSpPr>
            <a:spLocks noGrp="1" noChangeArrowheads="1"/>
          </p:cNvSpPr>
          <p:nvPr>
            <p:ph type="subTitle" idx="1"/>
          </p:nvPr>
        </p:nvSpPr>
        <p:spPr>
          <a:xfrm>
            <a:off x="2438400" y="5791200"/>
            <a:ext cx="6400800" cy="838200"/>
          </a:xfrm>
        </p:spPr>
        <p:txBody>
          <a:bodyPr/>
          <a:lstStyle/>
          <a:p>
            <a:pPr algn="r" eaLnBrk="1" hangingPunct="1">
              <a:lnSpc>
                <a:spcPct val="90000"/>
              </a:lnSpc>
            </a:pPr>
            <a:r>
              <a:rPr lang="fr-FR" sz="2000" i="1" smtClean="0"/>
              <a:t>Moha Mahaman</a:t>
            </a:r>
          </a:p>
          <a:p>
            <a:pPr algn="r" eaLnBrk="1" hangingPunct="1">
              <a:lnSpc>
                <a:spcPct val="90000"/>
              </a:lnSpc>
            </a:pPr>
            <a:r>
              <a:rPr lang="fr-FR" sz="2000" i="1" smtClean="0"/>
              <a:t>Médecin, chercheur au Lasdel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533400" y="2362200"/>
            <a:ext cx="8229600" cy="5257800"/>
          </a:xfrm>
        </p:spPr>
        <p:txBody>
          <a:bodyPr/>
          <a:lstStyle/>
          <a:p>
            <a:pPr eaLnBrk="1" hangingPunct="1">
              <a:buFont typeface="Wingdings" pitchFamily="2" charset="2"/>
              <a:buNone/>
            </a:pPr>
            <a:r>
              <a:rPr lang="fr-FR" sz="3200" smtClean="0"/>
              <a:t>La quête de la guérison  en Afrique de l’Ouest conduit les usagers à l’utilisation de plusieurs systèmes de soins : automédication, thérapie familiale ou « </a:t>
            </a:r>
            <a:r>
              <a:rPr lang="fr-FR" sz="3200" i="1" u="sng" smtClean="0">
                <a:solidFill>
                  <a:srgbClr val="FF0000"/>
                </a:solidFill>
              </a:rPr>
              <a:t>de grandes mères</a:t>
            </a:r>
            <a:r>
              <a:rPr lang="fr-FR" sz="3200" smtClean="0"/>
              <a:t> »,  médecine dite traditionnelle ou les «</a:t>
            </a:r>
            <a:r>
              <a:rPr lang="fr-FR" sz="3200" smtClean="0">
                <a:solidFill>
                  <a:srgbClr val="FF0000"/>
                </a:solidFill>
              </a:rPr>
              <a:t> </a:t>
            </a:r>
            <a:r>
              <a:rPr lang="fr-FR" sz="3200" i="1" u="sng" smtClean="0">
                <a:solidFill>
                  <a:srgbClr val="FF0000"/>
                </a:solidFill>
              </a:rPr>
              <a:t>traditions de soins</a:t>
            </a:r>
            <a:r>
              <a:rPr lang="fr-FR" sz="3200" smtClean="0">
                <a:solidFill>
                  <a:srgbClr val="FF0000"/>
                </a:solidFill>
              </a:rPr>
              <a:t> </a:t>
            </a:r>
            <a:r>
              <a:rPr lang="fr-FR" sz="3200" smtClean="0"/>
              <a:t>», et médecine moderne dite « </a:t>
            </a:r>
            <a:r>
              <a:rPr lang="fr-FR" sz="3200" i="1" u="sng" smtClean="0">
                <a:solidFill>
                  <a:srgbClr val="FF0000"/>
                </a:solidFill>
              </a:rPr>
              <a:t>biomédecine</a:t>
            </a:r>
            <a:r>
              <a:rPr lang="fr-FR" sz="3200" smtClean="0">
                <a:solidFill>
                  <a:srgbClr val="FF0000"/>
                </a:solidFill>
              </a:rPr>
              <a:t> </a:t>
            </a:r>
            <a:r>
              <a:rPr lang="fr-FR" sz="3200" smtClean="0"/>
              <a:t>».</a:t>
            </a:r>
            <a:r>
              <a:rPr lang="fr-FR" sz="3600" smtClean="0"/>
              <a:t> </a:t>
            </a:r>
          </a:p>
        </p:txBody>
      </p:sp>
      <p:sp>
        <p:nvSpPr>
          <p:cNvPr id="5123" name="Titre 2"/>
          <p:cNvSpPr>
            <a:spLocks noGrp="1"/>
          </p:cNvSpPr>
          <p:nvPr>
            <p:ph type="title"/>
          </p:nvPr>
        </p:nvSpPr>
        <p:spPr>
          <a:xfrm>
            <a:off x="533400" y="-1752600"/>
            <a:ext cx="7924800" cy="1143000"/>
          </a:xfrm>
        </p:spPr>
        <p:txBody>
          <a:bodyPr/>
          <a:lstStyle/>
          <a:p>
            <a:r>
              <a:rPr lang="fr-FR" smtClean="0"/>
              <a:t>Quête de la guérison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fr-FR" smtClean="0"/>
              <a:t>Définition</a:t>
            </a:r>
          </a:p>
        </p:txBody>
      </p:sp>
      <p:sp>
        <p:nvSpPr>
          <p:cNvPr id="6147" name="Rectangle 3"/>
          <p:cNvSpPr>
            <a:spLocks noGrp="1" noChangeArrowheads="1"/>
          </p:cNvSpPr>
          <p:nvPr>
            <p:ph type="body" idx="1"/>
          </p:nvPr>
        </p:nvSpPr>
        <p:spPr/>
        <p:txBody>
          <a:bodyPr/>
          <a:lstStyle/>
          <a:p>
            <a:pPr eaLnBrk="1" hangingPunct="1">
              <a:lnSpc>
                <a:spcPct val="90000"/>
              </a:lnSpc>
              <a:buFont typeface="Wingdings" pitchFamily="2" charset="2"/>
              <a:buNone/>
            </a:pPr>
            <a:r>
              <a:rPr lang="fr-FR" sz="4400" smtClean="0"/>
              <a:t>On appel </a:t>
            </a:r>
            <a:r>
              <a:rPr lang="fr-FR" sz="4400" smtClean="0">
                <a:solidFill>
                  <a:srgbClr val="FF0000"/>
                </a:solidFill>
              </a:rPr>
              <a:t>pluralisme</a:t>
            </a:r>
            <a:r>
              <a:rPr lang="fr-FR" sz="4400" smtClean="0"/>
              <a:t> médical,  </a:t>
            </a:r>
            <a:r>
              <a:rPr lang="fr-FR" sz="4400" b="1" i="1" smtClean="0"/>
              <a:t>le </a:t>
            </a:r>
            <a:r>
              <a:rPr lang="fr-FR" sz="4400" b="1" i="1" u="sng" smtClean="0"/>
              <a:t>recours</a:t>
            </a:r>
            <a:r>
              <a:rPr lang="fr-FR" sz="4400" i="1" smtClean="0"/>
              <a:t> simultané ou successif à des </a:t>
            </a:r>
            <a:r>
              <a:rPr lang="fr-FR" sz="4400" b="1" i="1" u="sng" smtClean="0"/>
              <a:t>pratiques ou système de soins très différents</a:t>
            </a:r>
            <a:endParaRPr lang="fr-FR" sz="4400" smtClean="0"/>
          </a:p>
          <a:p>
            <a:pPr eaLnBrk="1" hangingPunct="1">
              <a:lnSpc>
                <a:spcPct val="90000"/>
              </a:lnSpc>
              <a:buFont typeface="Wingdings" pitchFamily="2" charset="2"/>
              <a:buNone/>
            </a:pPr>
            <a:endParaRPr lang="fr-FR" sz="4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fr-FR" smtClean="0"/>
              <a:t>Définition ….</a:t>
            </a:r>
          </a:p>
        </p:txBody>
      </p:sp>
      <p:sp>
        <p:nvSpPr>
          <p:cNvPr id="7171" name="Rectangle 3"/>
          <p:cNvSpPr>
            <a:spLocks noGrp="1" noChangeArrowheads="1"/>
          </p:cNvSpPr>
          <p:nvPr>
            <p:ph type="body" idx="1"/>
          </p:nvPr>
        </p:nvSpPr>
        <p:spPr/>
        <p:txBody>
          <a:bodyPr/>
          <a:lstStyle/>
          <a:p>
            <a:pPr eaLnBrk="1" hangingPunct="1">
              <a:buFont typeface="Wingdings" pitchFamily="2" charset="2"/>
              <a:buNone/>
            </a:pPr>
            <a:r>
              <a:rPr lang="fr-FR" sz="4000" smtClean="0"/>
              <a:t>…il renvoie à des </a:t>
            </a:r>
            <a:r>
              <a:rPr lang="fr-FR" sz="4000" u="sng" smtClean="0">
                <a:solidFill>
                  <a:srgbClr val="FF0000"/>
                </a:solidFill>
              </a:rPr>
              <a:t>représentations </a:t>
            </a:r>
            <a:r>
              <a:rPr lang="fr-FR" sz="4000" smtClean="0"/>
              <a:t>du corps, de la santé, de la maladie, du malheur, de la mort. </a:t>
            </a:r>
          </a:p>
          <a:p>
            <a:pPr eaLnBrk="1" hangingPunct="1">
              <a:buFont typeface="Wingdings" pitchFamily="2" charset="2"/>
              <a:buNone/>
            </a:pPr>
            <a:endParaRPr lang="fr-FR" sz="4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fr-FR" smtClean="0"/>
              <a:t>Définition.</a:t>
            </a:r>
          </a:p>
        </p:txBody>
      </p:sp>
      <p:sp>
        <p:nvSpPr>
          <p:cNvPr id="8195" name="Rectangle 3"/>
          <p:cNvSpPr>
            <a:spLocks noGrp="1" noChangeArrowheads="1"/>
          </p:cNvSpPr>
          <p:nvPr>
            <p:ph type="body" idx="1"/>
          </p:nvPr>
        </p:nvSpPr>
        <p:spPr/>
        <p:txBody>
          <a:bodyPr/>
          <a:lstStyle/>
          <a:p>
            <a:pPr eaLnBrk="1" hangingPunct="1">
              <a:buFont typeface="Wingdings" pitchFamily="2" charset="2"/>
              <a:buNone/>
            </a:pPr>
            <a:r>
              <a:rPr lang="fr-FR" sz="4000" smtClean="0"/>
              <a:t>	</a:t>
            </a:r>
            <a:r>
              <a:rPr lang="fr-FR" sz="3200" smtClean="0"/>
              <a:t>…mais celui-ci aussi va au delà de son rapport au corps, à la santé et maladie, à la mort; il s’enracine dans </a:t>
            </a:r>
            <a:r>
              <a:rPr lang="fr-FR" sz="3200" b="1" u="sng" smtClean="0"/>
              <a:t>d’autres niveaux de la vie, que l’individu et la société</a:t>
            </a:r>
            <a:r>
              <a:rPr lang="fr-FR" sz="3200" smtClean="0"/>
              <a:t> jugent significatifs: </a:t>
            </a:r>
            <a:r>
              <a:rPr lang="fr-FR" sz="3200" smtClean="0">
                <a:solidFill>
                  <a:srgbClr val="FF0000"/>
                </a:solidFill>
              </a:rPr>
              <a:t>la pauvreté, le statut social, le contexte de vie</a:t>
            </a:r>
            <a:r>
              <a:rPr lang="fr-FR" sz="3200" smtClean="0"/>
              <a:t>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fr-FR" sz="3200" smtClean="0"/>
              <a:t>Quelle est la configuration de l’offre des soins dans nos pays?</a:t>
            </a:r>
          </a:p>
        </p:txBody>
      </p:sp>
      <p:sp>
        <p:nvSpPr>
          <p:cNvPr id="24579" name="Rectangle 3"/>
          <p:cNvSpPr>
            <a:spLocks noGrp="1" noChangeArrowheads="1"/>
          </p:cNvSpPr>
          <p:nvPr>
            <p:ph type="body" idx="1"/>
          </p:nvPr>
        </p:nvSpPr>
        <p:spPr/>
        <p:txBody>
          <a:bodyPr/>
          <a:lstStyle/>
          <a:p>
            <a:pPr eaLnBrk="1" hangingPunct="1">
              <a:defRPr/>
            </a:pPr>
            <a:r>
              <a:rPr lang="fr-FR" smtClean="0"/>
              <a:t>L’individu lui-même (</a:t>
            </a:r>
            <a:r>
              <a:rPr lang="fr-FR" u="sng" smtClean="0">
                <a:solidFill>
                  <a:srgbClr val="FF0000"/>
                </a:solidFill>
                <a:effectLst>
                  <a:outerShdw blurRad="38100" dist="38100" dir="2700000" algn="tl">
                    <a:srgbClr val="C0C0C0"/>
                  </a:outerShdw>
                </a:effectLst>
              </a:rPr>
              <a:t>Automédication</a:t>
            </a:r>
            <a:r>
              <a:rPr lang="fr-FR" smtClean="0">
                <a:solidFill>
                  <a:srgbClr val="FF0000"/>
                </a:solidFill>
              </a:rPr>
              <a:t>)</a:t>
            </a:r>
          </a:p>
          <a:p>
            <a:pPr eaLnBrk="1" hangingPunct="1">
              <a:defRPr/>
            </a:pPr>
            <a:r>
              <a:rPr lang="fr-FR" smtClean="0"/>
              <a:t>La famille et entourage « </a:t>
            </a:r>
            <a:r>
              <a:rPr lang="fr-FR" u="sng" smtClean="0">
                <a:solidFill>
                  <a:srgbClr val="FF0000"/>
                </a:solidFill>
              </a:rPr>
              <a:t>groupe </a:t>
            </a:r>
            <a:r>
              <a:rPr lang="fr-FR" u="sng" smtClean="0">
                <a:solidFill>
                  <a:srgbClr val="FF0000"/>
                </a:solidFill>
                <a:effectLst>
                  <a:outerShdw blurRad="38100" dist="38100" dir="2700000" algn="tl">
                    <a:srgbClr val="C0C0C0"/>
                  </a:outerShdw>
                </a:effectLst>
              </a:rPr>
              <a:t>organisateurs de la thérapie</a:t>
            </a:r>
            <a:r>
              <a:rPr lang="fr-FR" u="sng" smtClean="0"/>
              <a:t> </a:t>
            </a:r>
            <a:r>
              <a:rPr lang="fr-FR" smtClean="0"/>
              <a:t>» (Janzen, )</a:t>
            </a:r>
          </a:p>
          <a:p>
            <a:pPr eaLnBrk="1" hangingPunct="1">
              <a:defRPr/>
            </a:pPr>
            <a:r>
              <a:rPr lang="fr-FR" smtClean="0"/>
              <a:t>Les acteurs de la médecine dite « </a:t>
            </a:r>
            <a:r>
              <a:rPr lang="fr-FR" u="sng" smtClean="0">
                <a:solidFill>
                  <a:srgbClr val="FF0000"/>
                </a:solidFill>
                <a:effectLst>
                  <a:outerShdw blurRad="38100" dist="38100" dir="2700000" algn="tl">
                    <a:srgbClr val="C0C0C0"/>
                  </a:outerShdw>
                </a:effectLst>
              </a:rPr>
              <a:t>traditionnelle</a:t>
            </a:r>
            <a:r>
              <a:rPr lang="fr-FR" smtClean="0"/>
              <a:t> » ou « </a:t>
            </a:r>
            <a:r>
              <a:rPr lang="fr-FR" u="sng" smtClean="0">
                <a:solidFill>
                  <a:srgbClr val="FF0000"/>
                </a:solidFill>
                <a:effectLst>
                  <a:outerShdw blurRad="38100" dist="38100" dir="2700000" algn="tl">
                    <a:srgbClr val="C0C0C0"/>
                  </a:outerShdw>
                </a:effectLst>
              </a:rPr>
              <a:t>des traditions</a:t>
            </a:r>
            <a:r>
              <a:rPr lang="fr-FR" smtClean="0"/>
              <a:t> »</a:t>
            </a:r>
          </a:p>
          <a:p>
            <a:pPr eaLnBrk="1" hangingPunct="1">
              <a:defRPr/>
            </a:pPr>
            <a:r>
              <a:rPr lang="fr-FR" smtClean="0"/>
              <a:t>Le prestataires de soins de la </a:t>
            </a:r>
            <a:r>
              <a:rPr lang="fr-FR" u="sng" smtClean="0">
                <a:solidFill>
                  <a:srgbClr val="FF0000"/>
                </a:solidFill>
                <a:effectLst>
                  <a:outerShdw blurRad="38100" dist="38100" dir="2700000" algn="tl">
                    <a:srgbClr val="C0C0C0"/>
                  </a:outerShdw>
                </a:effectLst>
              </a:rPr>
              <a:t>biomédecine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fr-FR" sz="3200" smtClean="0"/>
              <a:t>L’automédication &amp; la thérapie familiale</a:t>
            </a:r>
          </a:p>
        </p:txBody>
      </p:sp>
      <p:sp>
        <p:nvSpPr>
          <p:cNvPr id="26627" name="Rectangle 3"/>
          <p:cNvSpPr>
            <a:spLocks noGrp="1" noChangeArrowheads="1"/>
          </p:cNvSpPr>
          <p:nvPr>
            <p:ph type="body" idx="1"/>
          </p:nvPr>
        </p:nvSpPr>
        <p:spPr/>
        <p:txBody>
          <a:bodyPr/>
          <a:lstStyle/>
          <a:p>
            <a:pPr eaLnBrk="1" hangingPunct="1">
              <a:defRPr/>
            </a:pPr>
            <a:r>
              <a:rPr lang="fr-FR" sz="2400" smtClean="0"/>
              <a:t>Il s’agit d’un « </a:t>
            </a:r>
            <a:r>
              <a:rPr lang="fr-FR" sz="2400" smtClean="0">
                <a:solidFill>
                  <a:srgbClr val="FF0000"/>
                </a:solidFill>
                <a:effectLst>
                  <a:outerShdw blurRad="38100" dist="38100" dir="2700000" algn="tl">
                    <a:srgbClr val="C0C0C0"/>
                  </a:outerShdw>
                </a:effectLst>
              </a:rPr>
              <a:t>auto-recours</a:t>
            </a:r>
            <a:r>
              <a:rPr lang="fr-FR" sz="2400" smtClean="0"/>
              <a:t> ». Lorsqu’un individu malade ou sa famille mobilise leurs connaissances et pratiques pour soigner les maux, les souffrances ou le malheur d’une personne. Ce recours peut se faire par l’usage des médicaments et ou formules issus de: </a:t>
            </a:r>
          </a:p>
          <a:p>
            <a:pPr lvl="1" eaLnBrk="1" hangingPunct="1">
              <a:defRPr/>
            </a:pPr>
            <a:r>
              <a:rPr lang="fr-FR" sz="2000" smtClean="0"/>
              <a:t>La biomédecine (comprimés achetés dans la rue ou acquis auprès des parents…)</a:t>
            </a:r>
          </a:p>
          <a:p>
            <a:pPr lvl="1" eaLnBrk="1" hangingPunct="1">
              <a:defRPr/>
            </a:pPr>
            <a:r>
              <a:rPr lang="fr-FR" sz="2000" smtClean="0"/>
              <a:t>de la médecine traditionnelle.</a:t>
            </a:r>
          </a:p>
          <a:p>
            <a:pPr lvl="1" eaLnBrk="1" hangingPunct="1">
              <a:defRPr/>
            </a:pPr>
            <a:r>
              <a:rPr lang="fr-FR" sz="2000" smtClean="0"/>
              <a:t>Une combinaisons des deux.</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fr-FR" sz="3200" smtClean="0"/>
              <a:t>Automédication &amp; la thérapie familiale ….</a:t>
            </a:r>
          </a:p>
        </p:txBody>
      </p:sp>
      <p:sp>
        <p:nvSpPr>
          <p:cNvPr id="30723"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fr-FR" smtClean="0"/>
              <a:t>Elles constituent très souvent le premier recours, </a:t>
            </a:r>
          </a:p>
          <a:p>
            <a:pPr eaLnBrk="1" hangingPunct="1">
              <a:lnSpc>
                <a:spcPct val="90000"/>
              </a:lnSpc>
              <a:defRPr/>
            </a:pPr>
            <a:r>
              <a:rPr lang="fr-FR" smtClean="0"/>
              <a:t>On y soigne une gamme variée </a:t>
            </a:r>
            <a:r>
              <a:rPr lang="fr-FR" u="sng" smtClean="0">
                <a:solidFill>
                  <a:srgbClr val="FF0000"/>
                </a:solidFill>
                <a:effectLst>
                  <a:outerShdw blurRad="38100" dist="38100" dir="2700000" algn="tl">
                    <a:srgbClr val="C0C0C0"/>
                  </a:outerShdw>
                </a:effectLst>
              </a:rPr>
              <a:t>d’entités nosologiques poupulaires</a:t>
            </a:r>
            <a:r>
              <a:rPr lang="fr-FR" smtClean="0"/>
              <a:t> ou syndromes: gale, courbature, maux de dents, maux de bouche, fièvre,maux des yeux</a:t>
            </a:r>
            <a:r>
              <a:rPr lang="fr-FR" i="1" smtClean="0"/>
              <a:t>, </a:t>
            </a:r>
            <a:r>
              <a:rPr lang="fr-FR" smtClean="0"/>
              <a:t>etc.. quitte à recourir simultanément, si nécessaire, à d’autres soins, sumaya, zahi, sanyi, shawara,etc. .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e 2 - &amp;quot;Le Pluralisme médical en Afrique de l’Ouest&amp;quot;&quot;/&gt;&lt;property id=&quot;20307&quot; value=&quot;256&quot;/&gt;&lt;/object&gt;&lt;object type=&quot;3&quot; unique_id=&quot;10005&quot;&gt;&lt;property id=&quot;20148&quot; value=&quot;5&quot;/&gt;&lt;property id=&quot;20300&quot; value=&quot;Diapositive 4 - &amp;quot;Définition&amp;quot;&quot;/&gt;&lt;property id=&quot;20307&quot; value=&quot;257&quot;/&gt;&lt;/object&gt;&lt;object type=&quot;3&quot; unique_id=&quot;10019&quot;&gt;&lt;property id=&quot;20148&quot; value=&quot;5&quot;/&gt;&lt;property id=&quot;20300&quot; value=&quot;Diapositive 12 - &amp;quot;La biomédecine&amp;quot;&quot;/&gt;&lt;property id=&quot;20307&quot; value=&quot;259&quot;/&gt;&lt;/object&gt;&lt;object type=&quot;3&quot; unique_id=&quot;10020&quot;&gt;&lt;property id=&quot;20148&quot; value=&quot;5&quot;/&gt;&lt;property id=&quot;20300&quot; value=&quot;Diapositive 25 - &amp;quot;Quelques sources bibliographiques&amp;quot;&quot;/&gt;&lt;property id=&quot;20307&quot; value=&quot;260&quot;/&gt;&lt;/object&gt;&lt;object type=&quot;3&quot; unique_id=&quot;10098&quot;&gt;&lt;property id=&quot;20148&quot; value=&quot;5&quot;/&gt;&lt;property id=&quot;20300&quot; value=&quot;Diapositive 5 - &amp;quot;Définition ….&amp;quot;&quot;/&gt;&lt;property id=&quot;20307&quot; value=&quot;261&quot;/&gt;&lt;/object&gt;&lt;object type=&quot;3&quot; unique_id=&quot;10099&quot;&gt;&lt;property id=&quot;20148&quot; value=&quot;5&quot;/&gt;&lt;property id=&quot;20300&quot; value=&quot;Diapositive 6 - &amp;quot;Définition.&amp;quot;&quot;/&gt;&lt;property id=&quot;20307&quot; value=&quot;262&quot;/&gt;&lt;/object&gt;&lt;object type=&quot;3&quot; unique_id=&quot;10100&quot;&gt;&lt;property id=&quot;20148&quot; value=&quot;5&quot;/&gt;&lt;property id=&quot;20300&quot; value=&quot;Diapositive 7 - &amp;quot;Quelle est la configuration de l’offre des soins dans nos pays?&amp;quot;&quot;/&gt;&lt;property id=&quot;20307&quot; value=&quot;263&quot;/&gt;&lt;/object&gt;&lt;object type=&quot;3&quot; unique_id=&quot;10101&quot;&gt;&lt;property id=&quot;20148&quot; value=&quot;5&quot;/&gt;&lt;property id=&quot;20300&quot; value=&quot;Diapositive 8 - &amp;quot;L’automédication &amp;amp; la thérapie familiale&amp;quot;&quot;/&gt;&lt;property id=&quot;20307&quot; value=&quot;264&quot;/&gt;&lt;/object&gt;&lt;object type=&quot;3&quot; unique_id=&quot;10102&quot;&gt;&lt;property id=&quot;20148&quot; value=&quot;5&quot;/&gt;&lt;property id=&quot;20300&quot; value=&quot;Diapositive 9 - &amp;quot;Automédication &amp;amp; la thérapie familiale ….&amp;quot;&quot;/&gt;&lt;property id=&quot;20307&quot; value=&quot;266&quot;/&gt;&lt;/object&gt;&lt;object type=&quot;3&quot; unique_id=&quot;10103&quot;&gt;&lt;property id=&quot;20148&quot; value=&quot;5&quot;/&gt;&lt;property id=&quot;20300&quot; value=&quot;Diapositive 10 - &amp;quot;Le recours aux tradipraticiens&amp;quot;&quot;/&gt;&lt;property id=&quot;20307&quot; value=&quot;265&quot;/&gt;&lt;/object&gt;&lt;object type=&quot;3&quot; unique_id=&quot;10117&quot;&gt;&lt;property id=&quot;20148&quot; value=&quot;5&quot;/&gt;&lt;property id=&quot;20300&quot; value=&quot;Diapositive 3 - &amp;quot;Quête de la guérison&amp;quot;&quot;/&gt;&lt;property id=&quot;20307&quot; value=&quot;267&quot;/&gt;&lt;/object&gt;&lt;object type=&quot;3&quot; unique_id=&quot;10378&quot;&gt;&lt;property id=&quot;20148&quot; value=&quot;5&quot;/&gt;&lt;property id=&quot;20300&quot; value=&quot;Diapositive 11 - &amp;quot;Les contours de la médecine et pharmacopée traditionnelle&amp;quot;&quot;/&gt;&lt;property id=&quot;20307&quot; value=&quot;268&quot;/&gt;&lt;/object&gt;&lt;object type=&quot;3&quot; unique_id=&quot;10379&quot;&gt;&lt;property id=&quot;20148&quot; value=&quot;5&quot;/&gt;&lt;property id=&quot;20300&quot; value=&quot;Diapositive 14 - &amp;quot;Les acteurs de l’automédication vs thérapie familiale&amp;quot;&quot;/&gt;&lt;property id=&quot;20307&quot; value=&quot;269&quot;/&gt;&lt;/object&gt;&lt;object type=&quot;3&quot; unique_id=&quot;10380&quot;&gt;&lt;property id=&quot;20148&quot; value=&quot;5&quot;/&gt;&lt;property id=&quot;20300&quot; value=&quot;Diapositive 15 - &amp;quot;La médecine dite « traditionnelle »&amp;quot;&quot;/&gt;&lt;property id=&quot;20307&quot; value=&quot;270&quot;/&gt;&lt;/object&gt;&lt;object type=&quot;3&quot; unique_id=&quot;10381&quot;&gt;&lt;property id=&quot;20148&quot; value=&quot;5&quot;/&gt;&lt;property id=&quot;20300&quot; value=&quot;Diapositive 18 - &amp;quot;Les catégories de savoirs des thérapeutes traditionnels en Afrique de l’Ouest&amp;quot;&quot;/&gt;&lt;property id=&quot;20307&quot; value=&quot;271&quot;/&gt;&lt;/object&gt;&lt;object type=&quot;3&quot; unique_id=&quot;10382&quot;&gt;&lt;property id=&quot;20148&quot; value=&quot;5&quot;/&gt;&lt;property id=&quot;20300&quot; value=&quot;Diapositive 19 - &amp;quot;Les acteurs de la bio-médecine&amp;quot;&quot;/&gt;&lt;property id=&quot;20307&quot; value=&quot;272&quot;/&gt;&lt;/object&gt;&lt;object type=&quot;3&quot; unique_id=&quot;10383&quot;&gt;&lt;property id=&quot;20148&quot; value=&quot;5&quot;/&gt;&lt;property id=&quot;20300&quot; value=&quot;Diapositive 20 - &amp;quot;Les acteurs de la bio-médecine (1)&amp;quot;&quot;/&gt;&lt;property id=&quot;20307&quot; value=&quot;273&quot;/&gt;&lt;/object&gt;&lt;object type=&quot;3&quot; unique_id=&quot;10385&quot;&gt;&lt;property id=&quot;20148&quot; value=&quot;5&quot;/&gt;&lt;property id=&quot;20300&quot; value=&quot;Diapositive 26 - &amp;quot;Les itinéraires thérapeutiques&amp;quot;&quot;/&gt;&lt;property id=&quot;20307&quot; value=&quot;275&quot;/&gt;&lt;/object&gt;&lt;object type=&quot;3&quot; unique_id=&quot;10386&quot;&gt;&lt;property id=&quot;20148&quot; value=&quot;5&quot;/&gt;&lt;property id=&quot;20300&quot; value=&quot;Diapositive 28 - &amp;quot;Ces récits d’itinéraires thérapeutique sont:&amp;quot;&quot;/&gt;&lt;property id=&quot;20307&quot; value=&quot;276&quot;/&gt;&lt;/object&gt;&lt;object type=&quot;3&quot; unique_id=&quot;10387&quot;&gt;&lt;property id=&quot;20148&quot; value=&quot;5&quot;/&gt;&lt;property id=&quot;20300&quot; value=&quot;Diapositive 29 - &amp;quot;Récits d’itinéraire thérapeutiques (1)&amp;quot;&quot;/&gt;&lt;property id=&quot;20307&quot; value=&quot;277&quot;/&gt;&lt;/object&gt;&lt;object type=&quot;3&quot; unique_id=&quot;10388&quot;&gt;&lt;property id=&quot;20148&quot; value=&quot;5&quot;/&gt;&lt;property id=&quot;20300&quot; value=&quot;Diapositive 30 - &amp;quot;Les décisions de recours&amp;quot;&quot;/&gt;&lt;property id=&quot;20307&quot; value=&quot;278&quot;/&gt;&lt;/object&gt;&lt;object type=&quot;3&quot; unique_id=&quot;10389&quot;&gt;&lt;property id=&quot;20148&quot; value=&quot;5&quot;/&gt;&lt;property id=&quot;20300&quot; value=&quot;Diapositive 31 - &amp;quot;Rôles des « décideurs » et des malades dans les recours &amp;quot;&quot;/&gt;&lt;property id=&quot;20307&quot; value=&quot;279&quot;/&gt;&lt;/object&gt;&lt;object type=&quot;3&quot; unique_id=&quot;10390&quot;&gt;&lt;property id=&quot;20148&quot; value=&quot;5&quot;/&gt;&lt;property id=&quot;20300&quot; value=&quot;Diapositive 32 - &amp;quot;Les décideurs&amp;quot;&quot;/&gt;&lt;property id=&quot;20307&quot; value=&quot;282&quot;/&gt;&lt;/object&gt;&lt;object type=&quot;3&quot; unique_id=&quot;10391&quot;&gt;&lt;property id=&quot;20148&quot; value=&quot;5&quot;/&gt;&lt;property id=&quot;20300&quot; value=&quot;Diapositive 33 - &amp;quot;Les fonctions du GOT&amp;quot;&quot;/&gt;&lt;property id=&quot;20307&quot; value=&quot;283&quot;/&gt;&lt;/object&gt;&lt;object type=&quot;3&quot; unique_id=&quot;10392&quot;&gt;&lt;property id=&quot;20148&quot; value=&quot;5&quot;/&gt;&lt;property id=&quot;20300&quot; value=&quot;Diapositive 34 - &amp;quot;Les fonctions du GOT (1)&amp;quot;&quot;/&gt;&lt;property id=&quot;20307&quot; value=&quot;280&quot;/&gt;&lt;/object&gt;&lt;object type=&quot;3&quot; unique_id=&quot;10393&quot;&gt;&lt;property id=&quot;20148&quot; value=&quot;5&quot;/&gt;&lt;property id=&quot;20300&quot; value=&quot;Diapositive 35 - &amp;quot;Les facteurs qui entre en jeux dans le choix thérapeutique&amp;#x0D;&amp;#x0A;&amp;quot;&quot;/&gt;&lt;property id=&quot;20307&quot; value=&quot;281&quot;/&gt;&lt;/object&gt;&lt;object type=&quot;3&quot; unique_id=&quot;10394&quot;&gt;&lt;property id=&quot;20148&quot; value=&quot;5&quot;/&gt;&lt;property id=&quot;20300&quot; value=&quot;Diapositive 36 - &amp;quot;Quelques situations&amp;quot;&quot;/&gt;&lt;property id=&quot;20307&quot; value=&quot;284&quot;/&gt;&lt;/object&gt;&lt;object type=&quot;3&quot; unique_id=&quot;10395&quot;&gt;&lt;property id=&quot;20148&quot; value=&quot;5&quot;/&gt;&lt;property id=&quot;20300&quot; value=&quot;Diapositive 37 - &amp;quot;Quelques situations&amp;quot;&quot;/&gt;&lt;property id=&quot;20307&quot; value=&quot;285&quot;/&gt;&lt;/object&gt;&lt;object type=&quot;3&quot; unique_id=&quot;10396&quot;&gt;&lt;property id=&quot;20148&quot; value=&quot;5&quot;/&gt;&lt;property id=&quot;20300&quot; value=&quot;Diapositive 38 - &amp;quot;Quelques situations&amp;quot;&quot;/&gt;&lt;property id=&quot;20307&quot; value=&quot;286&quot;/&gt;&lt;/object&gt;&lt;object type=&quot;3&quot; unique_id=&quot;10621&quot;&gt;&lt;property id=&quot;20148&quot; value=&quot;5&quot;/&gt;&lt;property id=&quot;20300&quot; value=&quot;Diapositive 27 - &amp;quot;Définitions&amp;quot;&quot;/&gt;&lt;property id=&quot;20307&quot; value=&quot;290&quot;/&gt;&lt;/object&gt;&lt;object type=&quot;3&quot; unique_id=&quot;10622&quot;&gt;&lt;property id=&quot;20148&quot; value=&quot;5&quot;/&gt;&lt;property id=&quot;20300&quot; value=&quot;Diapositive 39 - &amp;quot;Quelques situations (1)&amp;quot;&quot;/&gt;&lt;property id=&quot;20307&quot; value=&quot;287&quot;/&gt;&lt;/object&gt;&lt;object type=&quot;3&quot; unique_id=&quot;10623&quot;&gt;&lt;property id=&quot;20148&quot; value=&quot;5&quot;/&gt;&lt;property id=&quot;20300&quot; value=&quot;Diapositive 40 - &amp;quot;Quelques situations (2)&amp;quot;&quot;/&gt;&lt;property id=&quot;20307&quot; value=&quot;288&quot;/&gt;&lt;/object&gt;&lt;object type=&quot;3&quot; unique_id=&quot;10624&quot;&gt;&lt;property id=&quot;20148&quot; value=&quot;5&quot;/&gt;&lt;property id=&quot;20300&quot; value=&quot;Diapositive 41 - &amp;quot;Étude de cas&amp;quot;&quot;/&gt;&lt;property id=&quot;20307&quot; value=&quot;289&quot;/&gt;&lt;/object&gt;&lt;object type=&quot;3&quot; unique_id=&quot;10805&quot;&gt;&lt;property id=&quot;20148&quot; value=&quot;5&quot;/&gt;&lt;property id=&quot;20300&quot; value=&quot;Diapositive 13 - &amp;quot;La biomédecine est aussi aujourd’hui ouverte&amp;quot;&quot;/&gt;&lt;property id=&quot;20307&quot; value=&quot;291&quot;/&gt;&lt;/object&gt;&lt;object type=&quot;3&quot; unique_id=&quot;10807&quot;&gt;&lt;property id=&quot;20148&quot; value=&quot;5&quot;/&gt;&lt;property id=&quot;20300&quot; value=&quot;Diapositive 21 - &amp;quot;Valorisation de la médecine traditionnelle&amp;#x0D;&amp;#x0A;&amp;quot;&quot;/&gt;&lt;property id=&quot;20307&quot; value=&quot;293&quot;/&gt;&lt;/object&gt;&lt;object type=&quot;3&quot; unique_id=&quot;10808&quot;&gt;&lt;property id=&quot;20148&quot; value=&quot;5&quot;/&gt;&lt;property id=&quot;20300&quot; value=&quot;Diapositive 22 - &amp;quot;Qu'elles sont les motivations de la valorisation de la MTet PT?&amp;quot;&quot;/&gt;&lt;property id=&quot;20307&quot; value=&quot;295&quot;/&gt;&lt;/object&gt;&lt;object type=&quot;3&quot; unique_id=&quot;10809&quot;&gt;&lt;property id=&quot;20148&quot; value=&quot;5&quot;/&gt;&lt;property id=&quot;20300&quot; value=&quot;Diapositive 24 - &amp;quot;A qui cette situation profite?&amp;quot;&quot;/&gt;&lt;property id=&quot;20307&quot; value=&quot;296&quot;/&gt;&lt;/object&gt;&lt;object type=&quot;3&quot; unique_id=&quot;11131&quot;&gt;&lt;property id=&quot;20148&quot; value=&quot;5&quot;/&gt;&lt;property id=&quot;20300&quot; value=&quot;Diapositive 42 - &amp;quot;Cas de HAZ, une PvVIH qui commencé par la tradithérapie avant de connaître son statut sérologique&amp;#x0D;&amp;#x0A;&amp;quot;&quot;/&gt;&lt;property id=&quot;20307&quot; value=&quot;297&quot;/&gt;&lt;/object&gt;&lt;object type=&quot;3&quot; unique_id=&quot;11132&quot;&gt;&lt;property id=&quot;20148&quot; value=&quot;5&quot;/&gt;&lt;property id=&quot;20300&quot; value=&quot;Diapositive 43 - &amp;quot;suite&amp;quot;&quot;/&gt;&lt;property id=&quot;20307&quot; value=&quot;298&quot;/&gt;&lt;/object&gt;&lt;object type=&quot;3&quot; unique_id=&quot;11343&quot;&gt;&lt;property id=&quot;20148&quot; value=&quot;5&quot;/&gt;&lt;property id=&quot;20300&quot; value=&quot;Diapositive 16 - &amp;quot;Le champ d’action du tradipraticien&amp;quot;&quot;/&gt;&lt;property id=&quot;20307&quot; value=&quot;302&quot;/&gt;&lt;/object&gt;&lt;object type=&quot;3&quot; unique_id=&quot;11344&quot;&gt;&lt;property id=&quot;20148&quot; value=&quot;5&quot;/&gt;&lt;property id=&quot;20300&quot; value=&quot;Diapositive 17 - &amp;quot;Savoir du guérisseur&amp;quot;&quot;/&gt;&lt;property id=&quot;20307&quot; value=&quot;303&quot;/&gt;&lt;/object&gt;&lt;object type=&quot;3&quot; unique_id=&quot;11345&quot;&gt;&lt;property id=&quot;20148&quot; value=&quot;5&quot;/&gt;&lt;property id=&quot;20300&quot; value=&quot;Diapositive 23 - &amp;quot;Problèmes fondamentaux de l’intégration&amp;quot;&quot;/&gt;&lt;property id=&quot;20307&quot; value=&quot;300&quot;/&gt;&lt;/object&gt;&lt;object type=&quot;3&quot; unique_id=&quot;11680&quot;&gt;&lt;property id=&quot;20148&quot; value=&quot;5&quot;/&gt;&lt;property id=&quot;20300&quot; value=&quot;Diapositive 1&quot;/&gt;&lt;property id=&quot;20307&quot; value=&quot;304&quot;/&gt;&lt;/object&gt;&lt;/object&gt;&lt;/object&gt;&lt;/database&gt;"/>
  <p:tag name="SECTOMILLISECCONVERTED" val="1"/>
</p:tagLst>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3713</TotalTime>
  <Words>320</Words>
  <Application>Microsoft Office PowerPoint</Application>
  <PresentationFormat>Affichage à l'écran (4:3)</PresentationFormat>
  <Paragraphs>53</Paragraphs>
  <Slides>14</Slides>
  <Notes>13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Wingdings</vt:lpstr>
      <vt:lpstr>Times New Roman</vt:lpstr>
      <vt:lpstr>Symbol</vt:lpstr>
      <vt:lpstr>Capsules</vt:lpstr>
      <vt:lpstr>Diapositive 1</vt:lpstr>
      <vt:lpstr>Le Pluralisme médical en Afrique de l’Ouest</vt:lpstr>
      <vt:lpstr>Quête de la guérison</vt:lpstr>
      <vt:lpstr>Définition</vt:lpstr>
      <vt:lpstr>Définition ….</vt:lpstr>
      <vt:lpstr>Définition.</vt:lpstr>
      <vt:lpstr>Quelle est la configuration de l’offre des soins dans nos pays?</vt:lpstr>
      <vt:lpstr>L’automédication &amp; la thérapie familiale</vt:lpstr>
      <vt:lpstr>Automédication &amp; la thérapie familiale ….</vt:lpstr>
      <vt:lpstr>Le recours aux tradipraticiens</vt:lpstr>
      <vt:lpstr>Les contours de la médecine et pharmacopée traditionnelle</vt:lpstr>
      <vt:lpstr>La biomédecine</vt:lpstr>
      <vt:lpstr>La biomédecine est aussi aujourd’hui ouverte</vt:lpstr>
      <vt:lpstr>Les acteurs de l’automédication vs thérapie familiale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dc:creator>
  <cp:lastModifiedBy>Jean Pierre DELATTRE</cp:lastModifiedBy>
  <cp:revision>21</cp:revision>
  <cp:lastPrinted>1601-01-01T00:00:00Z</cp:lastPrinted>
  <dcterms:created xsi:type="dcterms:W3CDTF">2012-01-12T06:51:10Z</dcterms:created>
  <dcterms:modified xsi:type="dcterms:W3CDTF">2012-02-26T11:25:18Z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